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90" r:id="rId3"/>
    <p:sldId id="418" r:id="rId4"/>
    <p:sldId id="409" r:id="rId5"/>
    <p:sldId id="378" r:id="rId6"/>
    <p:sldId id="413" r:id="rId7"/>
    <p:sldId id="410" r:id="rId8"/>
    <p:sldId id="419" r:id="rId9"/>
    <p:sldId id="398" r:id="rId10"/>
    <p:sldId id="415" r:id="rId11"/>
    <p:sldId id="414" r:id="rId12"/>
    <p:sldId id="417" r:id="rId13"/>
    <p:sldId id="305" r:id="rId14"/>
  </p:sldIdLst>
  <p:sldSz cx="12192000" cy="6858000"/>
  <p:notesSz cx="12192000" cy="6858000"/>
  <p:custDataLst>
    <p:tags r:id="rId1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9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84" autoAdjust="0"/>
  </p:normalViewPr>
  <p:slideViewPr>
    <p:cSldViewPr showGuides="1">
      <p:cViewPr varScale="1">
        <p:scale>
          <a:sx n="81" d="100"/>
          <a:sy n="81" d="100"/>
        </p:scale>
        <p:origin x="528" y="67"/>
      </p:cViewPr>
      <p:guideLst>
        <p:guide orient="horz" pos="2949"/>
        <p:guide pos="21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37D88-0D11-2C0A-6FE6-A3F2217C9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BD6FD9B-1C94-31AA-7944-5437331E15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8BE591B-F492-CC40-99E6-D97E5D4E83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09C184-E596-9BD3-FF93-03ACD04F0A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407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D1D66-36B9-7F0D-979A-C9C933AF2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DB2305C-3AE7-D5E3-8E7E-972ABB4953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21BB5AE-9878-39A7-DB6D-AEF64343E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53841A-3E81-DDAF-2FEE-18D9A62F47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185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71B4D-ED9B-AFBB-F338-4EE79AB2D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EDD3880-D78F-217F-9334-840D439616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90309FD-0DFF-299E-4FDC-71A652518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移除数据分布、移除不断产生混淆因子那个方法，移除验证混淆因素部分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BE20C93-FF31-5090-B302-E019DBE4D4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413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921EF-C1ED-3306-7294-7469C9687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E6189DA-F603-D289-DA88-DCC51831A3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059ED51-84F6-2EBA-455F-944F6928C3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47A796-AAEA-B4CE-D17B-F558AF58D5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987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B3D4E-B193-E797-ABB2-FB8EAC5AE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5EB335B-646F-71D3-894A-F00CB14456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F5AE693-29D4-536C-FCDF-4D9BA5950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得到反事实结果就是说，我如果没观测到就是我没推荐，那么打分是多少，可以理解他流行度这个因素取消了，那么他应该打多少分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B834051-F077-22A2-5421-8215E4C057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952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B9ECF-ACEC-E3BE-C9E9-943A947C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DBF4323-4F78-539D-622D-DE85882981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7106863-02E8-D0EC-984B-E43D3FBD94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9C066D-24B6-CA27-F285-975BB27A23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338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AA63D-9129-A2B8-1F5B-578584FCB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4F4B6F6-BCED-9B4C-4218-206F4EFB8D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45559F5-E6C9-D740-9333-914B6D7FB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102870-2D5C-9C5C-3EAE-1349E77E5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821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CA109-23BC-D65A-E88F-81A855AA9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2F8E643-92C9-4A0B-FAB6-602A06703F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A35641E-7E7A-9501-EE58-0C491B1FE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50FA5A-B76B-9ADE-658B-0838317798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899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In-sample</a:t>
            </a:r>
            <a:r>
              <a:rPr lang="zh-CN" altLang="en-US" dirty="0"/>
              <a:t>指的是在训练模型的数据集中进行测试，</a:t>
            </a:r>
            <a:r>
              <a:rPr lang="en-US" altLang="zh-CN" dirty="0"/>
              <a:t>out-sample</a:t>
            </a:r>
            <a:r>
              <a:rPr lang="zh-CN" altLang="en-US" dirty="0"/>
              <a:t>指的是没见过测试机的数据进行测试。在数据集中</a:t>
            </a:r>
            <a:r>
              <a:rPr lang="en-US" altLang="zh-CN" dirty="0"/>
              <a:t>Twins</a:t>
            </a:r>
            <a:r>
              <a:rPr lang="zh-CN" altLang="en-US" dirty="0"/>
              <a:t>里面是有反事实结果的，</a:t>
            </a:r>
            <a:r>
              <a:rPr lang="en-US" altLang="zh-CN" dirty="0"/>
              <a:t>ATE</a:t>
            </a:r>
            <a:r>
              <a:rPr lang="zh-CN" altLang="en-US" dirty="0"/>
              <a:t>是衡量两个指标的差绝对值，</a:t>
            </a:r>
            <a:r>
              <a:rPr lang="en-US" altLang="zh-CN" dirty="0"/>
              <a:t>PEHE</a:t>
            </a:r>
            <a:r>
              <a:rPr lang="zh-CN" altLang="en-US" dirty="0"/>
              <a:t>衡量的是预测的怎么样。对于</a:t>
            </a:r>
            <a:r>
              <a:rPr lang="en-US" altLang="zh-CN" dirty="0"/>
              <a:t>Jobs</a:t>
            </a:r>
            <a:r>
              <a:rPr lang="zh-CN" altLang="en-US" dirty="0"/>
              <a:t>数据集含有一个晓得随机对照实验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12/2/2025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0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2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-217" y="959709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216648" y="5917795"/>
            <a:ext cx="3538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Y</a:t>
            </a: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uhang  Jang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61432" y="1282747"/>
            <a:ext cx="11209321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Mitigating Hidden Confounding by Progressive Confounder Imputation via Large Language Models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690017" y="5117682"/>
            <a:ext cx="198183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arXiv</a:t>
            </a:r>
            <a:r>
              <a:rPr lang="en-US" altLang="zh-CN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b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</a:b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895600" y="5056275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Code :</a:t>
            </a:r>
            <a:r>
              <a:rPr lang="zh-CN" altLang="en-US" dirty="0"/>
              <a:t> </a:t>
            </a:r>
            <a:r>
              <a:rPr lang="en-US" altLang="zh-CN" dirty="0"/>
              <a:t>Nothing</a:t>
            </a:r>
            <a:endParaRPr lang="zh-CN" altLang="en-US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90C17219-3D8E-AF4B-D320-9F58AE4F5B8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19963" y="2381159"/>
            <a:ext cx="7552074" cy="20956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B4C99-A697-664D-57E8-A134CD9AD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37E2E79-86A6-72FF-5A87-1F7E9532DBFD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5F1E984-5C08-294C-9127-D9C8C482F4C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135BC4B-A892-6640-7A33-69753ED78BA0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DF404F2-8FC1-4865-5B87-F81F67D7848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E38834A-A255-76B3-A6BA-0C80F59302B7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A9A51280-CB66-6B03-A845-9C1039308DE6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E2A3AB7B-B2FA-2CEB-F544-42E0ED1A52A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9407BDC-9A8D-91AE-20B7-875EDE9DBE52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7EFC834-046D-0A5D-063E-57EB5542B351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D60C986A-9239-2634-922C-2A37DCD5103A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2E34707C-433F-E10E-5A9C-33E54361BB3B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632BAB4A-C550-FD59-6289-0B9C4BC3D97E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484F3961-4F73-AA26-90D8-9679813B2CE7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E3EF0B80-0E4A-D4C9-CC40-AA5AF03D9A83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94AA0C0D-95E3-E067-226E-96C6EFF2A8E7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F63D6493-2840-7B05-DFF5-6513258B3411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0DA93EA8-CF9E-F284-269A-21C553EA3DFF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E3EB924A-03AD-B72F-EA60-5EC49B778A92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259DBEDA-E078-200E-A939-F3D2E8EF2E19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6DCD2960-AC13-90FA-BB5F-6EA51E036668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2F279DC9-A2F6-A138-0CD4-E21536D050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C8926CA-8D4D-25D6-2FF8-6332AF05BA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45618" y="1999005"/>
            <a:ext cx="8100762" cy="45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30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B3F94-E00D-28C0-34D7-57356BF95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E33D96F-3F56-2881-CB46-DB03FB004367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8379A1E-EE6B-7F82-2712-21E2D8F0715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9B44356-D789-6211-E3A7-0ACB9E9CD375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B2070E8-75A5-2506-9777-5496C771B23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960A912-E6B5-6290-F301-135A086C4CF8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F3A78EF4-DFC2-F47B-0E0B-44B0E541FF96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D8B1888-B6C7-5D60-789F-2AAB961A8BCF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9EE466E-53A6-AA5B-D6BB-36E6FF17A2CA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798A93C7-1E4C-E8E1-2CF1-9F24EBA0F56A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B85039EE-C66C-77AB-9168-AFC35B4DB140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DABC1628-D13B-5838-A855-7B207D6C841C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9798C0BA-2950-BD92-C6E7-FA928B43C7F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BFB5B201-D1C3-E3F0-FE17-E162689B8F17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4FD5DB32-700A-6DED-8F05-5A4E23F1897C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A98FAA63-D420-3DC6-B8E5-EFCCB28964D5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B28700E2-5757-B7A4-4D95-490FE640C2EF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62D8BD4A-297E-4C34-7EC1-D33574C39CCB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9DA207EE-4030-BC96-1800-6824E7B7F950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B43EE2B8-B473-F5AA-57E7-579E94EDB413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E7C07AAD-0E44-CC82-5B95-A865DCC5CF3B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2F884275-2518-3199-0790-3916ECC274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9CECDC4-F383-95E1-85C0-309E3C3B21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894" y="2819400"/>
            <a:ext cx="1082361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27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808F9-98C6-C685-3621-2416E3081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5CAF8E8-58C4-17F2-6932-7E15866040DB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FA605FAE-7341-7F9F-ABC0-C9BBD5EA695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C109B49-A2D9-C142-BFFC-81CCE9A405C5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C4CB355-E4E3-EB33-2C36-934A9F41AF7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5BC4A99-E7B7-D1C5-E557-F4864E45B9B4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8507A441-9A76-835F-3C20-F110128D15A7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BDCF74D-5EE1-EAAA-DFD4-921B0C6D2BD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F83163C-2F80-A36B-7A43-CC644B5983CB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010F1F46-0858-182A-8646-1C7C5B190847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E78CCE7D-238D-2149-3105-E58BCCF5496D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46D7254A-FF3F-FDEF-D97C-49785B46B5D4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AF980DA8-D0B3-F0DC-3C51-015D12257980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4E197EBE-3543-3A6E-8128-EB610674570F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A671EC9-13CF-8AB5-CA5C-8D6D00FCA73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B49417DF-DCF5-C01C-835C-5D78207F0562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221F0300-518C-95F5-8CBF-554BAF0FE060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E1CDEE9B-CDA9-2F70-BB89-641F1855CD09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5790B3F2-28A2-AFCF-9E55-A73BCCEDC5D9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C878BD42-043E-A9DC-E0D9-8D2C2C1A54FD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606E6979-AA20-F3DE-2182-4B357B5A5890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3D4CEA9A-929B-D664-3953-B11AFA3B31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EE58CA6-95F6-D859-E6AA-4821E4FE26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94620" y="2438400"/>
            <a:ext cx="5402758" cy="289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14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6900DA0C-319D-5DFA-038D-21DD0394D1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52612"/>
            <a:ext cx="9448800" cy="3152775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811E53F9-BFD2-C063-CFC1-EE8ADA1B78D5}"/>
              </a:ext>
            </a:extLst>
          </p:cNvPr>
          <p:cNvSpPr txBox="1"/>
          <p:nvPr/>
        </p:nvSpPr>
        <p:spPr>
          <a:xfrm>
            <a:off x="328574" y="5240019"/>
            <a:ext cx="12007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2026_Information Processing and </a:t>
            </a:r>
            <a:r>
              <a:rPr lang="en-US" altLang="zh-CN" dirty="0" err="1"/>
              <a:t>Management_Causal</a:t>
            </a:r>
            <a:r>
              <a:rPr lang="en-US" altLang="zh-CN" dirty="0"/>
              <a:t> inference for alleviating confounding bias in multi-criteria  rating recommendation.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368B-BE94-A5E8-8560-DA827EBB2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777D504-9FCF-9EF6-2726-82642E2F49F6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1A416CB-92BE-044A-3456-36A58586F17C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AE19C94-1BC9-E38D-696B-8F280910B187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1382FE8-AF07-A2E9-EB04-A5D76DC7155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B853D55-B55C-3368-C487-334A48368CEF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2AE2EF6E-D487-2CEB-2FAE-BE679C272542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374680F-9880-9640-62A9-18AEA91E1F7C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4960CA4-644E-73CE-5D7E-19A1FC126E65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6C2B9B80-5E0D-5E58-A146-443E53865733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59DE2750-3CC7-8F2C-CD31-7F054B623BBE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B9C8399D-D918-7ED2-65FE-CF08A1D45D8C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3DBC2BA9-DECB-16AD-E910-826D88406C77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4B879E4D-3151-6E52-3864-E6DC3C3EC10F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8BE1A07B-F62D-EFB9-542E-77FC566AC1C4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ACBEF9DB-9DAF-A4A1-E071-ED7C639B5143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95F63BF3-3563-4D0E-EBD2-65F19C068784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00EE24C3-B2B1-A799-DCB8-82CAEC756A53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05FA6A3D-B33E-38CB-96B0-BF8FEABB618A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888B8770-AF9E-A124-2145-F460E57CB844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B9490C6A-8B18-12DC-17EC-1ED10F374802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C27611D1-3EE5-E0E4-9123-72DE3EDB395D}"/>
              </a:ext>
            </a:extLst>
          </p:cNvPr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5B765E9-3B1F-9B2D-0D5C-099CAEBFD3A4}"/>
              </a:ext>
            </a:extLst>
          </p:cNvPr>
          <p:cNvSpPr txBox="1"/>
          <p:nvPr/>
        </p:nvSpPr>
        <p:spPr>
          <a:xfrm>
            <a:off x="2208174" y="3048000"/>
            <a:ext cx="77254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latinLnBrk="1"/>
            <a:r>
              <a:rPr lang="en-US" altLang="zh-CN" sz="1600" dirty="0"/>
              <a:t>      Existing methods including those based on LLMs, mostly rely on the unconfounded assumption , which posits that all confounders affecting both treatment and outcome are observed. </a:t>
            </a:r>
            <a:r>
              <a:rPr lang="en-US" altLang="zh-CN" sz="1600" b="1" dirty="0"/>
              <a:t>This assumption is often unrealistic in real-world settings, where important factors may be unobserved or entirely unrecorded.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7340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1D49D-ED64-9181-7CB3-9CC245E44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BFACD9C-FD7A-981A-0C76-BB3FE0E3699D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1E91F904-5EDF-3010-B912-E41A21A5456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59CB601-B261-637D-1428-92D09F20310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3175C60-B961-7115-DA39-C3F6C930F93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2B373BE-C4BF-BBAF-F8AD-A7093CA967F7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4C62315C-1CA7-B83C-5CF2-709317ADC5E2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DBCF6B9A-B277-B374-4EFB-B69A1A63E554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9DB843C6-61F7-1B9F-E729-EAD99C00C758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96A31C6A-7EB6-D7C6-7880-F4F719170CCD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9A93E749-D69F-C79E-749D-E10AB3DAD813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7963EDB-FDD6-4E46-0CEA-1CFDFBC83B79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D3F16DD5-0761-2652-AA50-EE501DBF4747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026FA21C-C4C6-5109-764A-C0D8EFD50B05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2381F2AA-0B65-A08C-56F0-232D4ADE0BD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38BD9D01-5F98-1B56-2BEA-BBF0A325B2D1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B95C4357-DF17-8751-2986-D650B6043D6A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7E6C7EAD-B7FA-C1B5-A6AA-802A011B9075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FCB4BFB7-413C-20FD-994A-C05186203534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F878D0A1-6D1F-FA1A-0150-A138DFFFD61B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04521FB0-9714-723D-89C8-E18835D55BAF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id="{124F1A0D-1467-9047-327A-6E2CB7183E74}"/>
              </a:ext>
            </a:extLst>
          </p:cNvPr>
          <p:cNvSpPr txBox="1"/>
          <p:nvPr/>
        </p:nvSpPr>
        <p:spPr>
          <a:xfrm>
            <a:off x="48387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64AEC4D0-4AEE-5CAA-C955-91590FC8DC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7178" y="1981200"/>
            <a:ext cx="10124999" cy="409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76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97FE19E-D99E-F283-995E-80208751C5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4963" y="2286000"/>
            <a:ext cx="5704752" cy="350039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410A31C-6380-3A71-7B48-AC39D0A95B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77000" y="2362199"/>
            <a:ext cx="4800600" cy="3331411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F1AFF2AA-EAA8-4B5C-235D-3E88B7D113FE}"/>
              </a:ext>
            </a:extLst>
          </p:cNvPr>
          <p:cNvSpPr txBox="1"/>
          <p:nvPr/>
        </p:nvSpPr>
        <p:spPr>
          <a:xfrm>
            <a:off x="304800" y="6082960"/>
            <a:ext cx="12010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可靠的交通工具可及性会影响职业培训项目的参与度（治疗）和后续就业（结果）。 由于后勤障碍，没有交通工具的</a:t>
            </a:r>
            <a:endParaRPr lang="en-US" altLang="zh-CN" dirty="0"/>
          </a:p>
          <a:p>
            <a:r>
              <a:rPr lang="zh-CN" altLang="en-US" dirty="0"/>
              <a:t>个人可能更不愿意报名或参加该项目。同样，缺乏交通工具会阻碍求职和通勤，降低就业机会。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73944-F97A-B87D-F838-9CE59CB07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02F90E7-6D36-EEED-D138-DEC0CE6E39B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E2F1593-B095-31E8-7EE5-4D534C6347D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804914B-C4F6-7D56-73CC-95585ACDD1B8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49B5D13-2A84-BECB-EBF7-A69F3C353143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36D38A00-B417-BD12-5D38-E44AFACDC68A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E7B0F56F-3125-4EE9-7265-B602921D3079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983705C-50DE-948F-B763-A21FC2EC6B7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F2044A0-240B-5E18-913F-3F1A83374364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A4D459C9-833F-0004-4A52-F6EDCBDD0496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CA51D6A4-B59E-ED67-BD82-2B67A9050AF5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0368867B-8D08-0635-6C79-2A4BF35F8787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2D1FE96C-CCAA-E47A-CB6D-6D2F1FA3357E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FCF9DD79-4E97-C0EC-EE1E-3F8846DCD2C4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F9EE40B6-E60C-5EC1-57F8-F91643CAC953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F5874BA3-9B2F-E9E7-0A07-8D437499DC6B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9FD9968F-D632-918D-7C30-B2EB032D1008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C2A30481-4D55-054E-4294-037C75BF3DF3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7F8497A6-E901-2461-6D28-EF8AAE45F0E3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D2BDB6B9-4F3B-D433-E4D4-3BE534D13D84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426E86C9-463A-5411-9A77-22B24DB5D2C2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A1891240-7C1B-A34C-5BAB-B3C88E97E0D4}"/>
              </a:ext>
            </a:extLst>
          </p:cNvPr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5D2C7B2B-C7A4-1784-8AEB-EC9EC2B813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9100" y="1704483"/>
            <a:ext cx="5105400" cy="415810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047D9B-A90D-0A5B-5E9B-FA20273D14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0800" y="1623228"/>
            <a:ext cx="4953179" cy="168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0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0F9E1-67B2-1668-B57D-AB468E56A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235041D-DD81-5DD1-12D5-0EED84ECBD00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9482281-BD8D-6D22-61AA-4DB7DB510B7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C5915A6-66FF-5E8A-4033-D1AE0B7F043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8482EAA-292B-E296-BD81-4FF80BED810A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9F25FD72-F1F0-584B-CDAF-1E9DA9959FA9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B563710F-FA3F-B0BE-DBFE-9F28596E2D9D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3D148C9E-E494-2E60-4414-348292F14983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C2A379C-9980-956D-00D6-E533620F3345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92BC0DD5-0C45-F563-68A7-6D80880B6A9E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EAEFB079-61ED-A5C0-2488-1DE86B7E866B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16384639-10CD-BFEB-D018-F16E2001EAE8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52EE1704-30B0-0807-6E62-945457CAF5B0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FEA05B4F-0A35-CD45-3D14-83A16F48BCA1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FF54BC38-A287-AFF7-4A9A-1961BE7911D8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D964797E-0FE9-E837-D115-B5CB7D0B8B18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D0AF75D2-96A2-2CE5-F1FD-1D25498FA908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EBA7DB27-DC90-5562-5CE5-2D1B3CFBDF4E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A376012A-8E16-7A14-C199-D63BFDE2E649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DA84E127-E6CA-BDAF-E7EE-15F0B7BBF5B6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3D82D2A7-2308-32F0-7EAD-9D566DB561C4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83AFDB56-7925-62F6-8E34-180DAD2924FE}"/>
              </a:ext>
            </a:extLst>
          </p:cNvPr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5C1246FD-E9FE-8B3D-868E-156652E3B9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3609" y="1951937"/>
            <a:ext cx="7643522" cy="42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39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FB49F-3D6A-5BD4-FCE4-669DE8D62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A7EC9EE-ECB4-49DA-0540-10A9078A5375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DE2DE8DF-028E-2D00-B02D-35BFE8A19726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75BEB1D-A26B-3226-703F-F40814185DF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0C2AF64-0A56-3854-8FCC-09966C00A941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4895B35-F79A-22C1-5781-25F8E40C1696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E0E5F608-313E-DFCE-1D01-A02E78DFEB09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D50C7D6-11CC-465C-F718-627A5050D0A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AE7AA4C1-3946-7CC3-FCBF-708930D24F62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5ACDF6D5-D6C2-F7A5-D1BC-BA655034354E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199EAAC4-74D4-FBB5-13CD-E8139D08A2FE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A4919E9C-0963-E7B6-C3C9-5107E94A5706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1374DB7E-B7C7-54F7-B7D8-A8702F2C3E22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CA648CC9-800B-9935-DAE5-97042FC30006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96048816-62A5-1EDB-6DE0-56A949DA4169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5393FD99-598A-8982-2E2E-C218E261DEE7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3FEE12A8-A6B5-DEAE-A83B-CD4E8C12E572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4292A5F9-D4C3-D233-EDC3-9BFA0EC75A69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678F7FBB-8D76-FDAB-ADB9-14EF36C5A4A2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AB9C96E5-1340-9503-7C7B-7B5F796E35EF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7C6A6BC9-F5E4-227B-6B8F-019776B359EF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56C20E66-339C-00BB-A3E7-FB928D1B446B}"/>
              </a:ext>
            </a:extLst>
          </p:cNvPr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4BBBAE4B-AA81-E860-6785-438554D96E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" y="1528462"/>
            <a:ext cx="5578323" cy="523539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761A4A7-C497-FF59-8B0E-FCCA89D136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1270" y="1560021"/>
            <a:ext cx="5578323" cy="1546994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52F1F294-91D6-7E57-187C-AB7D7605FF90}"/>
              </a:ext>
            </a:extLst>
          </p:cNvPr>
          <p:cNvSpPr txBox="1"/>
          <p:nvPr/>
        </p:nvSpPr>
        <p:spPr>
          <a:xfrm>
            <a:off x="6104106" y="3406302"/>
            <a:ext cx="5725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前</a:t>
            </a:r>
            <a:r>
              <a:rPr lang="en-US" altLang="zh-CN" dirty="0"/>
              <a:t>82</a:t>
            </a:r>
            <a:r>
              <a:rPr lang="zh-CN" altLang="en-US" dirty="0"/>
              <a:t>名（之前收入</a:t>
            </a:r>
            <a:r>
              <a:rPr lang="en-US" altLang="zh-CN" dirty="0"/>
              <a:t>=0</a:t>
            </a:r>
            <a:r>
              <a:rPr lang="zh-CN" altLang="en-US" dirty="0"/>
              <a:t>）缺乏可靠的交通工具（交通可及性</a:t>
            </a:r>
            <a:r>
              <a:rPr lang="en-US" altLang="zh-CN" dirty="0"/>
              <a:t>=0</a:t>
            </a:r>
            <a:r>
              <a:rPr lang="zh-CN" altLang="en-US" dirty="0"/>
              <a:t>），其余</a:t>
            </a:r>
            <a:r>
              <a:rPr lang="en-US" altLang="zh-CN" dirty="0"/>
              <a:t>68</a:t>
            </a:r>
            <a:r>
              <a:rPr lang="zh-CN" altLang="en-US" dirty="0"/>
              <a:t>名（之前收入</a:t>
            </a:r>
            <a:r>
              <a:rPr lang="en-US" altLang="zh-CN" dirty="0"/>
              <a:t>&gt;0</a:t>
            </a:r>
            <a:r>
              <a:rPr lang="zh-CN" altLang="en-US" dirty="0"/>
              <a:t>）有交通可达性（交通可及性</a:t>
            </a:r>
            <a:r>
              <a:rPr lang="en-US" altLang="zh-CN" dirty="0"/>
              <a:t>=1</a:t>
            </a:r>
            <a:r>
              <a:rPr lang="zh-CN" altLang="en-US" dirty="0"/>
              <a:t>）。这与以往收益作为交通可用性的代理指标相符，形成了一个合理的混杂因素结构。</a:t>
            </a:r>
          </a:p>
        </p:txBody>
      </p:sp>
    </p:spTree>
    <p:extLst>
      <p:ext uri="{BB962C8B-B14F-4D97-AF65-F5344CB8AC3E}">
        <p14:creationId xmlns:p14="http://schemas.microsoft.com/office/powerpoint/2010/main" val="97541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17B83687-0E6E-A583-7BF2-02996AB75D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49808A7-6ADA-2127-6915-0279CC4804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1753" y="2002933"/>
            <a:ext cx="7508493" cy="43434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4964</TotalTime>
  <Words>845</Words>
  <Application>Microsoft Office PowerPoint</Application>
  <PresentationFormat>宽屏</PresentationFormat>
  <Paragraphs>190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-swing J</cp:lastModifiedBy>
  <cp:revision>432</cp:revision>
  <dcterms:created xsi:type="dcterms:W3CDTF">2023-09-17T03:47:00Z</dcterms:created>
  <dcterms:modified xsi:type="dcterms:W3CDTF">2025-12-02T07:17:28Z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2023-09-22T00:00:00Z</vt:filetime>
  </property>
  <property fmtid="{D5CDD505-2E9C-101B-9397-08002B2CF9AE}" pid="5" name="ICV">
    <vt:lpwstr>165D8468441041F7A078704589CAA259_13</vt:lpwstr>
  </property>
  <property fmtid="{D5CDD505-2E9C-101B-9397-08002B2CF9AE}" pid="6" name="KSOProductBuildVer">
    <vt:lpwstr>2052-12.1.0.20784</vt:lpwstr>
  </property>
</Properties>
</file>